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303" r:id="rId3"/>
    <p:sldId id="304" r:id="rId4"/>
    <p:sldId id="305" r:id="rId5"/>
    <p:sldId id="261" r:id="rId6"/>
    <p:sldId id="257" r:id="rId7"/>
    <p:sldId id="258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6" r:id="rId24"/>
    <p:sldId id="275" r:id="rId25"/>
    <p:sldId id="277" r:id="rId26"/>
    <p:sldId id="279" r:id="rId27"/>
    <p:sldId id="282" r:id="rId28"/>
    <p:sldId id="280" r:id="rId29"/>
    <p:sldId id="281" r:id="rId30"/>
    <p:sldId id="283" r:id="rId31"/>
    <p:sldId id="284" r:id="rId32"/>
    <p:sldId id="285" r:id="rId33"/>
    <p:sldId id="286" r:id="rId34"/>
    <p:sldId id="287" r:id="rId35"/>
    <p:sldId id="295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6" r:id="rId44"/>
    <p:sldId id="297" r:id="rId45"/>
    <p:sldId id="298" r:id="rId46"/>
    <p:sldId id="299" r:id="rId47"/>
    <p:sldId id="300" r:id="rId48"/>
    <p:sldId id="301" r:id="rId49"/>
    <p:sldId id="302" r:id="rId5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1356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64A7F8B-DD54-400E-94AD-F2EC64C5FAFC}" type="datetime1">
              <a:rPr lang="en-US"/>
              <a:pPr/>
              <a:t>11/18/2013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D6615A1-89EE-40C2-A110-C51F7C26682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6CDE91D-0604-4C25-B90F-D2E39AAF94FE}" type="datetime1">
              <a:rPr lang="en-US"/>
              <a:pPr/>
              <a:t>11/18/2013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E89B195-44CF-4F38-B6A7-51CECA03909C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5EA1DA-4391-4504-93E7-3D080FF938EF}" type="datetime1">
              <a:rPr lang="en-US"/>
              <a:pPr/>
              <a:t>11/18/2013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24E14-8E8C-4ED6-A7B6-FB5F4BE87EA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FBC0FA-471E-4823-A724-EB44FC1320EB}" type="datetime1">
              <a:rPr lang="en-US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118F4-170E-4735-8170-3BCCB32C35E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A3BDCA-7FDA-432E-93E5-E6960FAFA321}" type="datetime1">
              <a:rPr lang="en-US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EC25B-9964-4719-9074-41D009D9A0D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1D8651-6C73-49B3-BAAB-72FA1B7E513D}" type="datetime1">
              <a:rPr lang="en-US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C3604-B448-4FB6-83B3-E1D2F8DE798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E42332-0E74-4CAE-AC31-0815E64EF4D7}" type="datetime1">
              <a:rPr lang="en-US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1477F-2491-456F-9D6E-94271F36F36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83CB11-ADE9-4D7B-81FB-93A9CF5755CB}" type="datetime1">
              <a:rPr lang="en-US"/>
              <a:pPr/>
              <a:t>11/18/2013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F9E7D-7B81-42AE-A694-4412AE657BA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2F224E-3599-4964-820E-DD30783F8589}" type="datetime1">
              <a:rPr lang="en-US"/>
              <a:pPr/>
              <a:t>11/18/2013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3B69C-F107-44C9-9415-877AC49A48F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64BC20-21EE-4324-8A57-827CA64A106B}" type="datetime1">
              <a:rPr lang="en-US"/>
              <a:pPr/>
              <a:t>11/18/2013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E2E51-1F51-40B1-AB8A-62F05F89251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7ABCD1-E379-4FE1-B4FA-623DFC6FFD02}" type="datetime1">
              <a:rPr lang="en-US"/>
              <a:pPr/>
              <a:t>11/18/2013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073BA-AD2B-4BE8-8CB1-3C1D8207379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0BF941-8B6C-471D-85D4-26327316FF12}" type="datetime1">
              <a:rPr lang="en-US"/>
              <a:pPr/>
              <a:t>11/18/2013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9BC7A-C837-4BB7-B12D-99625FB6FFC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2421B6-BC33-4335-903E-016F33C7E9AE}" type="datetime1">
              <a:rPr lang="en-US"/>
              <a:pPr/>
              <a:t>11/18/2013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B62D2-DAD9-436A-B85B-BC9BFE6213C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E2AB926-61C7-4DEA-B683-533D3E46EAE6}" type="datetime1">
              <a:rPr lang="en-US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A71711E-F7AC-416C-B3C3-D2C10DD4ADC4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Predictive Parsing Tables</a:t>
            </a:r>
            <a:endParaRPr lang="en-US" dirty="0" smtClean="0">
              <a:latin typeface="Gotham-Black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COP 3402 Software Systems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Fall 2013</a:t>
            </a:r>
            <a:endParaRPr lang="en-US" sz="2400" dirty="0" smtClean="0">
              <a:solidFill>
                <a:schemeClr val="tx1"/>
              </a:solidFill>
              <a:latin typeface="Gotham XNarrow Book Ital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Fix grammar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1295400" y="3013502"/>
            <a:ext cx="3429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S+S’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S*S’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3733800" y="3188732"/>
            <a:ext cx="1143000" cy="1066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CuadroTexto"/>
          <p:cNvSpPr txBox="1"/>
          <p:nvPr/>
        </p:nvSpPr>
        <p:spPr>
          <a:xfrm>
            <a:off x="3429000" y="4282826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Left factoring</a:t>
            </a:r>
            <a:endParaRPr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4876800" y="2895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</a:t>
            </a:r>
            <a:r>
              <a:rPr lang="en-US" sz="2400" dirty="0" smtClean="0">
                <a:sym typeface="Wingdings"/>
              </a:rPr>
              <a:t>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</a:t>
            </a:r>
            <a:r>
              <a:rPr lang="en-US" sz="2400" dirty="0" smtClean="0">
                <a:sym typeface="Wingdings"/>
              </a:rPr>
              <a:t>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</a:t>
            </a:r>
            <a:r>
              <a:rPr lang="en-US" sz="2400" dirty="0" smtClean="0">
                <a:sym typeface="Wingdings"/>
              </a:rPr>
              <a:t>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1524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</a:t>
            </a:r>
            <a:r>
              <a:rPr lang="en-US" dirty="0" err="1" smtClean="0"/>
              <a:t>aS</a:t>
            </a:r>
            <a:r>
              <a:rPr lang="en-US" dirty="0" smtClean="0"/>
              <a:t>’) = FIRST(a) =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</a:t>
            </a:r>
            <a:r>
              <a:rPr lang="en-US" sz="2400" dirty="0" smtClean="0">
                <a:sym typeface="Wingdings"/>
              </a:rPr>
              <a:t>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1905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FIRST(SF) = FIRST(S) =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</a:t>
            </a:r>
            <a:r>
              <a:rPr lang="en-US" sz="2400" dirty="0" smtClean="0">
                <a:sym typeface="Wingdings"/>
              </a:rPr>
              <a:t>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2286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FIRST(SF) = FIRST(S) = a</a:t>
            </a:r>
          </a:p>
          <a:p>
            <a:r>
              <a:rPr lang="en-US" dirty="0" smtClean="0"/>
              <a:t>FIRST(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/>
              <a:t>) = </a:t>
            </a:r>
            <a:r>
              <a:rPr lang="el-GR" dirty="0" smtClean="0">
                <a:sym typeface="Wingdings"/>
              </a:rPr>
              <a:t>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</a:t>
            </a:r>
            <a:r>
              <a:rPr lang="en-US" sz="2400" dirty="0" smtClean="0">
                <a:sym typeface="Wingdings"/>
              </a:rPr>
              <a:t>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2590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FIRST(+S’) = FIRST(+) = +</a:t>
            </a:r>
          </a:p>
          <a:p>
            <a:r>
              <a:rPr lang="en-US" dirty="0" smtClean="0"/>
              <a:t>FIRST(</a:t>
            </a:r>
            <a:r>
              <a:rPr lang="en-US" dirty="0" smtClean="0">
                <a:sym typeface="Wingdings"/>
              </a:rPr>
              <a:t>*S’</a:t>
            </a:r>
            <a:r>
              <a:rPr lang="en-US" dirty="0" smtClean="0"/>
              <a:t>) = </a:t>
            </a:r>
            <a:r>
              <a:rPr lang="en-US" dirty="0" smtClean="0">
                <a:sym typeface="Wingdings"/>
              </a:rPr>
              <a:t>FIRST(*) = *</a:t>
            </a:r>
            <a:endParaRPr lang="en-US" dirty="0"/>
          </a:p>
        </p:txBody>
      </p:sp>
      <p:sp>
        <p:nvSpPr>
          <p:cNvPr id="8" name="7 Flecha derecha"/>
          <p:cNvSpPr/>
          <p:nvPr/>
        </p:nvSpPr>
        <p:spPr>
          <a:xfrm flipH="1">
            <a:off x="2057400" y="2971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</a:t>
            </a:r>
            <a:r>
              <a:rPr lang="en-US" sz="2400" dirty="0" smtClean="0">
                <a:sym typeface="Wingdings"/>
              </a:rPr>
              <a:t>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 Step: place $ in FOLLOW(S), S being the start symbol.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</a:t>
            </a:r>
            <a:r>
              <a:rPr lang="en-US" sz="2400" dirty="0" smtClean="0">
                <a:sym typeface="Wingdings"/>
              </a:rPr>
              <a:t>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FOLLOW(S) = FIRST(F)</a:t>
            </a:r>
            <a:endParaRPr lang="en-US" dirty="0"/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1905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</a:t>
            </a:r>
            <a:r>
              <a:rPr lang="en-US" sz="2400" dirty="0" smtClean="0">
                <a:sym typeface="Wingdings"/>
              </a:rPr>
              <a:t>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87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FOLLOW(S’) = FOLLOW(S) U FOLLOW(F)</a:t>
            </a:r>
          </a:p>
          <a:p>
            <a:r>
              <a:rPr lang="en-US" dirty="0" smtClean="0"/>
              <a:t>FOLLOW(S’) = {+,*,$} U FOLLOW(F)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2590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Flecha derecha"/>
          <p:cNvSpPr/>
          <p:nvPr/>
        </p:nvSpPr>
        <p:spPr>
          <a:xfrm flipH="1">
            <a:off x="2057400" y="2971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Flecha derecha"/>
          <p:cNvSpPr/>
          <p:nvPr/>
        </p:nvSpPr>
        <p:spPr>
          <a:xfrm flipH="1">
            <a:off x="2057400" y="1524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CuadroTexto"/>
          <p:cNvSpPr txBox="1"/>
          <p:nvPr/>
        </p:nvSpPr>
        <p:spPr>
          <a:xfrm>
            <a:off x="5943600" y="3585865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don’t know this one yet. Resolve later.</a:t>
            </a:r>
            <a:endParaRPr lang="en-US" dirty="0"/>
          </a:p>
        </p:txBody>
      </p:sp>
      <p:cxnSp>
        <p:nvCxnSpPr>
          <p:cNvPr id="12" name="11 Conector recto de flecha"/>
          <p:cNvCxnSpPr>
            <a:stCxn id="10" idx="0"/>
          </p:cNvCxnSpPr>
          <p:nvPr/>
        </p:nvCxnSpPr>
        <p:spPr>
          <a:xfrm flipH="1" flipV="1">
            <a:off x="6477000" y="2590800"/>
            <a:ext cx="381000" cy="9950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{+,*,$}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</a:t>
            </a:r>
            <a:r>
              <a:rPr lang="en-US" sz="2400" dirty="0" smtClean="0">
                <a:sym typeface="Wingdings"/>
              </a:rPr>
              <a:t>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876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FOLLOW(F) = FOLLOW(S’) = {+,*,$}</a:t>
            </a:r>
          </a:p>
        </p:txBody>
      </p:sp>
      <p:sp>
        <p:nvSpPr>
          <p:cNvPr id="9" name="8 Flecha derecha"/>
          <p:cNvSpPr/>
          <p:nvPr/>
        </p:nvSpPr>
        <p:spPr>
          <a:xfrm flipH="1">
            <a:off x="2057400" y="1905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to compute FIRST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l-GR" dirty="0" smtClean="0"/>
              <a:t>α </a:t>
            </a:r>
            <a:r>
              <a:rPr lang="en-US" dirty="0" smtClean="0"/>
              <a:t>is a terminal, FIRST(</a:t>
            </a:r>
            <a:r>
              <a:rPr lang="el-GR" dirty="0" smtClean="0"/>
              <a:t>α</a:t>
            </a:r>
            <a:r>
              <a:rPr lang="en-US" dirty="0" smtClean="0"/>
              <a:t>) = {</a:t>
            </a:r>
            <a:r>
              <a:rPr lang="el-GR" dirty="0" smtClean="0"/>
              <a:t>α</a:t>
            </a:r>
            <a:r>
              <a:rPr lang="en-US" dirty="0" smtClean="0"/>
              <a:t>}.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If X</a:t>
            </a:r>
            <a:r>
              <a:rPr lang="en-US" dirty="0" smtClean="0">
                <a:sym typeface="Wingdings"/>
              </a:rPr>
              <a:t>AB then:</a:t>
            </a:r>
          </a:p>
          <a:p>
            <a:pPr marL="971550" lvl="1" indent="-514350"/>
            <a:r>
              <a:rPr lang="en-US" b="1" dirty="0" smtClean="0">
                <a:sym typeface="Wingdings"/>
              </a:rPr>
              <a:t>FIRST(X)</a:t>
            </a:r>
            <a:r>
              <a:rPr lang="en-US" dirty="0" smtClean="0">
                <a:sym typeface="Wingdings"/>
              </a:rPr>
              <a:t>=FIRST(AB)=</a:t>
            </a:r>
            <a:r>
              <a:rPr lang="en-US" b="1" dirty="0" smtClean="0">
                <a:sym typeface="Wingdings"/>
              </a:rPr>
              <a:t>FIRST(A)</a:t>
            </a:r>
            <a:r>
              <a:rPr lang="en-US" dirty="0" smtClean="0">
                <a:sym typeface="Wingdings"/>
              </a:rPr>
              <a:t>, if FIRST(A) doesn’t contain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.</a:t>
            </a:r>
          </a:p>
          <a:p>
            <a:pPr marL="971550" lvl="1" indent="-514350"/>
            <a:r>
              <a:rPr lang="en-US" b="1" dirty="0" smtClean="0">
                <a:sym typeface="Wingdings"/>
              </a:rPr>
              <a:t>FIRST(X)</a:t>
            </a:r>
            <a:r>
              <a:rPr lang="en-US" dirty="0" smtClean="0">
                <a:sym typeface="Wingdings"/>
              </a:rPr>
              <a:t>=FIRST(AB)=</a:t>
            </a:r>
            <a:r>
              <a:rPr lang="en-US" b="1" dirty="0" smtClean="0">
                <a:sym typeface="Wingdings"/>
              </a:rPr>
              <a:t>FIRST(A)-{</a:t>
            </a:r>
            <a:r>
              <a:rPr lang="el-GR" b="1" dirty="0" smtClean="0">
                <a:sym typeface="Wingdings"/>
              </a:rPr>
              <a:t>ε</a:t>
            </a:r>
            <a:r>
              <a:rPr lang="en-US" b="1" dirty="0" smtClean="0">
                <a:sym typeface="Wingdings"/>
              </a:rPr>
              <a:t>} U FIRST(B)</a:t>
            </a:r>
            <a:r>
              <a:rPr lang="en-US" dirty="0" smtClean="0">
                <a:sym typeface="Wingdings"/>
              </a:rPr>
              <a:t>, if FIRST(A) does contain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X</a:t>
            </a:r>
            <a:r>
              <a:rPr lang="en-US" dirty="0" smtClean="0">
                <a:sym typeface="Wingdings"/>
              </a:rPr>
              <a:t>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, then add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 to FIRST(X).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</a:t>
            </a:r>
            <a:r>
              <a:rPr lang="en-US" sz="2400" dirty="0" smtClean="0">
                <a:sym typeface="Wingdings"/>
              </a:rPr>
              <a:t>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876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FOLLOW(S’) = FOLLOW(S) U FOLLOW(F)</a:t>
            </a:r>
          </a:p>
          <a:p>
            <a:r>
              <a:rPr lang="en-US" dirty="0" smtClean="0"/>
              <a:t>FOLLOW(S’) = {+,*,$} U FOLLOW(F)</a:t>
            </a:r>
          </a:p>
          <a:p>
            <a:r>
              <a:rPr lang="en-US" dirty="0" smtClean="0"/>
              <a:t>FOLLOW(S’) = {+,*,$} U {+,*,$} </a:t>
            </a:r>
          </a:p>
          <a:p>
            <a:r>
              <a:rPr lang="en-US" dirty="0" smtClean="0"/>
              <a:t>FOLLOW(S’) = {+,*,$}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2590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Flecha derecha"/>
          <p:cNvSpPr/>
          <p:nvPr/>
        </p:nvSpPr>
        <p:spPr>
          <a:xfrm flipH="1">
            <a:off x="2057400" y="2971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Flecha derecha"/>
          <p:cNvSpPr/>
          <p:nvPr/>
        </p:nvSpPr>
        <p:spPr>
          <a:xfrm flipH="1">
            <a:off x="2057400" y="1524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CuadroTexto"/>
          <p:cNvSpPr txBox="1"/>
          <p:nvPr/>
        </p:nvSpPr>
        <p:spPr>
          <a:xfrm>
            <a:off x="7239000" y="415426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 we know this.</a:t>
            </a:r>
            <a:endParaRPr lang="en-US" dirty="0"/>
          </a:p>
        </p:txBody>
      </p:sp>
      <p:cxnSp>
        <p:nvCxnSpPr>
          <p:cNvPr id="12" name="11 Conector recto de flecha"/>
          <p:cNvCxnSpPr>
            <a:stCxn id="10" idx="0"/>
          </p:cNvCxnSpPr>
          <p:nvPr/>
        </p:nvCxnSpPr>
        <p:spPr>
          <a:xfrm flipH="1" flipV="1">
            <a:off x="7086600" y="2438400"/>
            <a:ext cx="1066800" cy="17158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838200" y="415426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this is NOT the predictive parsing table.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Parsing table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66700" y="1752600"/>
          <a:ext cx="50673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34000" y="1752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</a:t>
            </a:r>
            <a:r>
              <a:rPr lang="en-US" sz="2400" dirty="0" smtClean="0">
                <a:sym typeface="Wingdings"/>
              </a:rPr>
              <a:t>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9" name="8 Flecha derecha"/>
          <p:cNvSpPr/>
          <p:nvPr/>
        </p:nvSpPr>
        <p:spPr>
          <a:xfrm flipH="1">
            <a:off x="7010400" y="1828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CuadroTexto"/>
          <p:cNvSpPr txBox="1"/>
          <p:nvPr/>
        </p:nvSpPr>
        <p:spPr>
          <a:xfrm>
            <a:off x="266700" y="3506926"/>
            <a:ext cx="4876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FIRST(</a:t>
            </a:r>
            <a:r>
              <a:rPr lang="en-US" dirty="0" err="1" smtClean="0"/>
              <a:t>aS</a:t>
            </a:r>
            <a:r>
              <a:rPr lang="en-US" dirty="0" smtClean="0"/>
              <a:t>’) = {a} </a:t>
            </a:r>
            <a:r>
              <a:rPr lang="en-US" dirty="0" smtClean="0">
                <a:sym typeface="Wingdings"/>
              </a:rPr>
              <a:t> M[</a:t>
            </a:r>
            <a:r>
              <a:rPr lang="en-US" dirty="0" err="1" smtClean="0">
                <a:sym typeface="Wingdings"/>
              </a:rPr>
              <a:t>S,a</a:t>
            </a:r>
            <a:r>
              <a:rPr lang="en-US" dirty="0" smtClean="0">
                <a:sym typeface="Wingdings"/>
              </a:rPr>
              <a:t>] = </a:t>
            </a:r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aS</a:t>
            </a:r>
            <a:r>
              <a:rPr lang="en-US" dirty="0" smtClean="0">
                <a:sym typeface="Wingdings"/>
              </a:rPr>
              <a:t>’</a:t>
            </a:r>
            <a:endParaRPr lang="en-US" dirty="0" smtClean="0"/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457200" y="4917440"/>
          <a:ext cx="8229600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</a:t>
                      </a:r>
                      <a:r>
                        <a:rPr lang="en-US" dirty="0" smtClean="0">
                          <a:sym typeface="Wingdings"/>
                        </a:rPr>
                        <a:t></a:t>
                      </a:r>
                      <a:r>
                        <a:rPr lang="en-US" dirty="0" err="1" smtClean="0"/>
                        <a:t>aS</a:t>
                      </a:r>
                      <a:r>
                        <a:rPr lang="en-US" dirty="0" smtClean="0"/>
                        <a:t>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Parsing table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66700" y="1752600"/>
          <a:ext cx="50673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34000" y="1752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</a:t>
            </a:r>
            <a:r>
              <a:rPr lang="en-US" sz="2400" dirty="0" smtClean="0">
                <a:sym typeface="Wingdings"/>
              </a:rPr>
              <a:t>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9" name="8 Flecha derecha"/>
          <p:cNvSpPr/>
          <p:nvPr/>
        </p:nvSpPr>
        <p:spPr>
          <a:xfrm flipH="1">
            <a:off x="7010400" y="2209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457200" y="4917440"/>
          <a:ext cx="8229600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</a:t>
                      </a:r>
                      <a:r>
                        <a:rPr lang="en-US" dirty="0" smtClean="0">
                          <a:sym typeface="Wingdings"/>
                        </a:rPr>
                        <a:t></a:t>
                      </a:r>
                      <a:r>
                        <a:rPr lang="en-US" dirty="0" err="1" smtClean="0"/>
                        <a:t>aS</a:t>
                      </a:r>
                      <a:r>
                        <a:rPr lang="en-US" dirty="0" smtClean="0"/>
                        <a:t>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266700" y="3506926"/>
            <a:ext cx="487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FIRST(SF) = FIRST(S) = </a:t>
            </a:r>
            <a:r>
              <a:rPr lang="en-US" dirty="0" smtClean="0"/>
              <a:t>{a}</a:t>
            </a:r>
          </a:p>
          <a:p>
            <a:pPr marL="0" lvl="1">
              <a:buFont typeface="Wingdings" pitchFamily="2" charset="2"/>
              <a:buChar char="ð"/>
            </a:pPr>
            <a:r>
              <a:rPr lang="en-US" dirty="0" smtClean="0">
                <a:sym typeface="Wingdings"/>
              </a:rPr>
              <a:t>M[</a:t>
            </a:r>
            <a:r>
              <a:rPr lang="en-US" dirty="0" err="1" smtClean="0">
                <a:sym typeface="Wingdings"/>
              </a:rPr>
              <a:t>S’,a</a:t>
            </a:r>
            <a:r>
              <a:rPr lang="en-US" dirty="0" smtClean="0">
                <a:sym typeface="Wingdings"/>
              </a:rPr>
              <a:t>] = </a:t>
            </a:r>
            <a:r>
              <a:rPr lang="en-US" dirty="0" smtClean="0"/>
              <a:t>S’ </a:t>
            </a:r>
            <a:r>
              <a:rPr lang="en-US" dirty="0" smtClean="0">
                <a:sym typeface="Wingdings"/>
              </a:rPr>
              <a:t> SF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Parsing table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66700" y="1752600"/>
          <a:ext cx="50673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34000" y="1752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</a:t>
            </a:r>
            <a:r>
              <a:rPr lang="en-US" sz="2400" dirty="0" smtClean="0">
                <a:sym typeface="Wingdings"/>
              </a:rPr>
              <a:t>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457200" y="4917440"/>
          <a:ext cx="8229600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</a:t>
                      </a:r>
                      <a:r>
                        <a:rPr lang="en-US" dirty="0" smtClean="0">
                          <a:sym typeface="Wingdings"/>
                        </a:rPr>
                        <a:t></a:t>
                      </a:r>
                      <a:r>
                        <a:rPr lang="en-US" dirty="0" err="1" smtClean="0"/>
                        <a:t>aS</a:t>
                      </a:r>
                      <a:r>
                        <a:rPr lang="en-US" dirty="0" smtClean="0"/>
                        <a:t>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266700" y="3506926"/>
            <a:ext cx="487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FOLLOW(S’) = </a:t>
            </a:r>
            <a:r>
              <a:rPr lang="en-US" dirty="0" smtClean="0"/>
              <a:t>{+,*,$}</a:t>
            </a:r>
          </a:p>
          <a:p>
            <a:pPr marL="0" lvl="1"/>
            <a:r>
              <a:rPr lang="en-US" dirty="0" smtClean="0">
                <a:sym typeface="Wingdings"/>
              </a:rPr>
              <a:t></a:t>
            </a:r>
            <a:r>
              <a:rPr lang="en-US" dirty="0" smtClean="0">
                <a:sym typeface="Wingdings"/>
              </a:rPr>
              <a:t>M[S’,</a:t>
            </a:r>
            <a:r>
              <a:rPr lang="en-US" dirty="0" smtClean="0"/>
              <a:t> {+,*,$}</a:t>
            </a:r>
            <a:r>
              <a:rPr lang="en-US" dirty="0" smtClean="0">
                <a:sym typeface="Wingdings"/>
              </a:rPr>
              <a:t>] = </a:t>
            </a:r>
            <a:r>
              <a:rPr lang="en-US" dirty="0" smtClean="0"/>
              <a:t>S’ </a:t>
            </a:r>
            <a:r>
              <a:rPr lang="en-US" dirty="0" smtClean="0">
                <a:sym typeface="Wingdings"/>
              </a:rPr>
              <a:t> </a:t>
            </a:r>
            <a:r>
              <a:rPr lang="el-GR" sz="1800" dirty="0" smtClean="0">
                <a:sym typeface="Wingdings"/>
              </a:rPr>
              <a:t>ε</a:t>
            </a:r>
            <a:endParaRPr lang="en-US" dirty="0" smtClean="0">
              <a:sym typeface="Wingdings"/>
            </a:endParaRPr>
          </a:p>
        </p:txBody>
      </p:sp>
      <p:sp>
        <p:nvSpPr>
          <p:cNvPr id="8" name="7 Flecha derecha"/>
          <p:cNvSpPr/>
          <p:nvPr/>
        </p:nvSpPr>
        <p:spPr>
          <a:xfrm flipH="1">
            <a:off x="7010400" y="2590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Parsing table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66700" y="1752600"/>
          <a:ext cx="50673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34000" y="1752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</a:t>
            </a:r>
            <a:r>
              <a:rPr lang="en-US" sz="2400" dirty="0" smtClean="0">
                <a:sym typeface="Wingdings"/>
              </a:rPr>
              <a:t>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457200" y="4917440"/>
          <a:ext cx="8229600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</a:t>
                      </a:r>
                      <a:r>
                        <a:rPr lang="en-US" dirty="0" smtClean="0">
                          <a:sym typeface="Wingdings"/>
                        </a:rPr>
                        <a:t></a:t>
                      </a:r>
                      <a:r>
                        <a:rPr lang="en-US" dirty="0" err="1" smtClean="0"/>
                        <a:t>aS</a:t>
                      </a:r>
                      <a:r>
                        <a:rPr lang="en-US" dirty="0" smtClean="0"/>
                        <a:t>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 </a:t>
                      </a:r>
                      <a:r>
                        <a:rPr lang="en-US" dirty="0" smtClean="0">
                          <a:sym typeface="Wingdings"/>
                        </a:rPr>
                        <a:t> +S’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266700" y="3506926"/>
            <a:ext cx="487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FIRST(+S’) = </a:t>
            </a:r>
            <a:r>
              <a:rPr lang="en-US" dirty="0" smtClean="0"/>
              <a:t>{+}</a:t>
            </a:r>
            <a:endParaRPr lang="en-US" dirty="0" smtClean="0">
              <a:sym typeface="Wingdings"/>
            </a:endParaRPr>
          </a:p>
          <a:p>
            <a:pPr marL="0" lvl="1"/>
            <a:r>
              <a:rPr lang="en-US" dirty="0" smtClean="0">
                <a:sym typeface="Wingdings"/>
              </a:rPr>
              <a:t>M[</a:t>
            </a:r>
            <a:r>
              <a:rPr lang="en-US" dirty="0" smtClean="0">
                <a:sym typeface="Wingdings"/>
              </a:rPr>
              <a:t>F</a:t>
            </a:r>
            <a:r>
              <a:rPr lang="en-US" dirty="0" smtClean="0">
                <a:sym typeface="Wingdings"/>
              </a:rPr>
              <a:t>,+] = </a:t>
            </a:r>
            <a:r>
              <a:rPr lang="en-US" dirty="0" smtClean="0"/>
              <a:t>F </a:t>
            </a:r>
            <a:r>
              <a:rPr lang="en-US" dirty="0" smtClean="0">
                <a:sym typeface="Wingdings"/>
              </a:rPr>
              <a:t> +S’</a:t>
            </a:r>
          </a:p>
        </p:txBody>
      </p:sp>
      <p:sp>
        <p:nvSpPr>
          <p:cNvPr id="8" name="7 Flecha derecha"/>
          <p:cNvSpPr/>
          <p:nvPr/>
        </p:nvSpPr>
        <p:spPr>
          <a:xfrm flipH="1">
            <a:off x="7010400" y="28956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Parsing table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66700" y="1752600"/>
          <a:ext cx="50673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34000" y="1752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</a:t>
            </a:r>
            <a:r>
              <a:rPr lang="en-US" sz="2400" dirty="0" smtClean="0">
                <a:sym typeface="Wingdings"/>
              </a:rPr>
              <a:t>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457200" y="4917440"/>
          <a:ext cx="8229600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</a:t>
                      </a:r>
                      <a:r>
                        <a:rPr lang="en-US" dirty="0" smtClean="0">
                          <a:sym typeface="Wingdings"/>
                        </a:rPr>
                        <a:t></a:t>
                      </a:r>
                      <a:r>
                        <a:rPr lang="en-US" dirty="0" err="1" smtClean="0"/>
                        <a:t>aS</a:t>
                      </a:r>
                      <a:r>
                        <a:rPr lang="en-US" dirty="0" smtClean="0"/>
                        <a:t>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 </a:t>
                      </a:r>
                      <a:r>
                        <a:rPr lang="en-US" dirty="0" smtClean="0">
                          <a:sym typeface="Wingdings"/>
                        </a:rPr>
                        <a:t> +S’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 </a:t>
                      </a:r>
                      <a:r>
                        <a:rPr lang="en-US" dirty="0" smtClean="0">
                          <a:sym typeface="Wingdings"/>
                        </a:rPr>
                        <a:t> +S’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266700" y="3506926"/>
            <a:ext cx="487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FIRST(*S’) = </a:t>
            </a:r>
            <a:r>
              <a:rPr lang="en-US" dirty="0" smtClean="0"/>
              <a:t>{*}</a:t>
            </a:r>
            <a:endParaRPr lang="en-US" dirty="0" smtClean="0">
              <a:sym typeface="Wingdings"/>
            </a:endParaRPr>
          </a:p>
          <a:p>
            <a:pPr marL="0" lvl="1"/>
            <a:r>
              <a:rPr lang="en-US" dirty="0" smtClean="0">
                <a:sym typeface="Wingdings"/>
              </a:rPr>
              <a:t>M[</a:t>
            </a:r>
            <a:r>
              <a:rPr lang="en-US" dirty="0" smtClean="0">
                <a:sym typeface="Wingdings"/>
              </a:rPr>
              <a:t>F</a:t>
            </a:r>
            <a:r>
              <a:rPr lang="en-US" dirty="0" smtClean="0">
                <a:sym typeface="Wingdings"/>
              </a:rPr>
              <a:t>,*] = </a:t>
            </a:r>
            <a:r>
              <a:rPr lang="en-US" dirty="0" smtClean="0"/>
              <a:t>F </a:t>
            </a:r>
            <a:r>
              <a:rPr lang="en-US" dirty="0" smtClean="0">
                <a:sym typeface="Wingdings"/>
              </a:rPr>
              <a:t> +S’</a:t>
            </a:r>
          </a:p>
        </p:txBody>
      </p:sp>
      <p:sp>
        <p:nvSpPr>
          <p:cNvPr id="8" name="7 Flecha derecha"/>
          <p:cNvSpPr/>
          <p:nvPr/>
        </p:nvSpPr>
        <p:spPr>
          <a:xfrm flipH="1">
            <a:off x="7010400" y="32766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the predictive parsing table for the following grammar:</a:t>
            </a:r>
          </a:p>
          <a:p>
            <a:pPr lvl="1"/>
            <a:endParaRPr lang="en-US" dirty="0" smtClean="0">
              <a:sym typeface="Wingdings"/>
            </a:endParaRPr>
          </a:p>
          <a:p>
            <a:pPr lvl="1"/>
            <a:endParaRPr lang="en-US" dirty="0" smtClean="0">
              <a:sym typeface="Wingdings"/>
            </a:endParaRPr>
          </a:p>
          <a:p>
            <a:pPr lvl="1"/>
            <a:endParaRPr lang="en-US" dirty="0" smtClean="0">
              <a:sym typeface="Wingding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124200" y="3276600"/>
            <a:ext cx="2971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TE</a:t>
            </a:r>
          </a:p>
          <a:p>
            <a:pPr lvl="1"/>
            <a:r>
              <a:rPr lang="en-US" sz="2400" dirty="0" smtClean="0"/>
              <a:t>E </a:t>
            </a:r>
            <a:r>
              <a:rPr lang="en-US" sz="2400" dirty="0" smtClean="0">
                <a:sym typeface="Wingdings"/>
              </a:rPr>
              <a:t> +S |</a:t>
            </a:r>
            <a:r>
              <a:rPr lang="el-GR" sz="2400" dirty="0" smtClean="0">
                <a:sym typeface="Wingdings"/>
              </a:rPr>
              <a:t> 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/>
              <a:t>T </a:t>
            </a:r>
            <a:r>
              <a:rPr lang="en-US" sz="2400" dirty="0" smtClean="0">
                <a:sym typeface="Wingdings"/>
              </a:rPr>
              <a:t> FT’</a:t>
            </a:r>
          </a:p>
          <a:p>
            <a:pPr lvl="1"/>
            <a:r>
              <a:rPr lang="en-US" sz="2400" dirty="0" smtClean="0"/>
              <a:t>T’ </a:t>
            </a:r>
            <a:r>
              <a:rPr lang="en-US" sz="2400" dirty="0" smtClean="0">
                <a:sym typeface="Wingdings"/>
              </a:rPr>
              <a:t> T |</a:t>
            </a:r>
            <a:r>
              <a:rPr lang="el-GR" sz="2400" dirty="0" smtClean="0">
                <a:sym typeface="Wingdings"/>
              </a:rPr>
              <a:t> 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PF’</a:t>
            </a:r>
          </a:p>
          <a:p>
            <a:pPr lvl="1"/>
            <a:r>
              <a:rPr lang="en-US" sz="2400" dirty="0" smtClean="0">
                <a:sym typeface="Wingdings"/>
              </a:rPr>
              <a:t>F’*F’ |</a:t>
            </a:r>
            <a:r>
              <a:rPr lang="el-GR" sz="2400" dirty="0" smtClean="0">
                <a:sym typeface="Wingdings"/>
              </a:rPr>
              <a:t> 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P  (E)|</a:t>
            </a:r>
            <a:r>
              <a:rPr lang="en-US" sz="2400" dirty="0" err="1" smtClean="0">
                <a:sym typeface="Wingdings"/>
              </a:rPr>
              <a:t>a|b|c</a:t>
            </a:r>
            <a:endParaRPr lang="en-US" sz="2400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34290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FIRST((E)) = FIRST(() = (</a:t>
            </a:r>
          </a:p>
          <a:p>
            <a:r>
              <a:rPr lang="en-US" dirty="0" smtClean="0"/>
              <a:t>FIRST(a) = a</a:t>
            </a:r>
          </a:p>
          <a:p>
            <a:r>
              <a:rPr lang="en-US" dirty="0" smtClean="0"/>
              <a:t>FIRST(b) = b</a:t>
            </a:r>
          </a:p>
          <a:p>
            <a:r>
              <a:rPr lang="en-US" dirty="0" smtClean="0"/>
              <a:t>FIRST(c) =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31242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FIRST(*F’) = FIRST(*) = *</a:t>
            </a:r>
          </a:p>
          <a:p>
            <a:r>
              <a:rPr lang="en-US" dirty="0" smtClean="0"/>
              <a:t>FIRST(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/>
              <a:t>) = </a:t>
            </a:r>
            <a:r>
              <a:rPr lang="el-GR" dirty="0" smtClean="0">
                <a:sym typeface="Wingdings"/>
              </a:rPr>
              <a:t>ε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to compute FOLLOW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Place $ in FOLLOW(S), being S the start symbol.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there is a production X</a:t>
            </a:r>
            <a:r>
              <a:rPr lang="en-US" dirty="0" smtClean="0">
                <a:sym typeface="Wingdings"/>
              </a:rPr>
              <a:t>ABC</a:t>
            </a:r>
          </a:p>
          <a:p>
            <a:pPr lvl="1"/>
            <a:r>
              <a:rPr lang="en-US" dirty="0" smtClean="0">
                <a:sym typeface="Wingdings"/>
              </a:rPr>
              <a:t>FOLLOW(B) = FIRST(C) – {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}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If there is a production </a:t>
            </a:r>
            <a:r>
              <a:rPr lang="en-US" dirty="0" smtClean="0"/>
              <a:t>X</a:t>
            </a:r>
            <a:r>
              <a:rPr lang="en-US" dirty="0" smtClean="0">
                <a:sym typeface="Wingdings"/>
              </a:rPr>
              <a:t>AB, or </a:t>
            </a:r>
            <a:r>
              <a:rPr lang="en-US" dirty="0" smtClean="0"/>
              <a:t>X</a:t>
            </a:r>
            <a:r>
              <a:rPr lang="en-US" dirty="0" smtClean="0">
                <a:sym typeface="Wingdings"/>
              </a:rPr>
              <a:t>ABC with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 in FIRST(C)</a:t>
            </a:r>
          </a:p>
          <a:p>
            <a:pPr lvl="1"/>
            <a:r>
              <a:rPr lang="en-US" dirty="0" smtClean="0">
                <a:sym typeface="Wingdings"/>
              </a:rPr>
              <a:t>FOLLOW(B) = FOLLOW(X)</a:t>
            </a:r>
            <a:endParaRPr lang="en-US" dirty="0" smtClean="0">
              <a:sym typeface="Wingdings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985665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FIRST(+S) = FIRST(+) = +</a:t>
            </a:r>
          </a:p>
          <a:p>
            <a:r>
              <a:rPr lang="en-US" dirty="0" smtClean="0"/>
              <a:t>FIRST(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/>
              <a:t>) = </a:t>
            </a:r>
            <a:r>
              <a:rPr lang="el-GR" dirty="0" smtClean="0">
                <a:sym typeface="Wingdings"/>
              </a:rPr>
              <a:t>ε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28194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FIRST(PF’) = FIRST(P) = {</a:t>
            </a:r>
            <a:r>
              <a:rPr lang="en-US" dirty="0" err="1" smtClean="0"/>
              <a:t>a,b,c</a:t>
            </a:r>
            <a:r>
              <a:rPr lang="en-US" dirty="0" smtClean="0"/>
              <a:t>,(}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22860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FIRST(FT’) = FIRST(F) = {</a:t>
            </a:r>
            <a:r>
              <a:rPr lang="en-US" dirty="0" err="1" smtClean="0"/>
              <a:t>a,b,c</a:t>
            </a:r>
            <a:r>
              <a:rPr lang="en-US" dirty="0" smtClean="0"/>
              <a:t>,(}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6441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FIRST(TE) = FIRST(T) = {</a:t>
            </a:r>
            <a:r>
              <a:rPr lang="en-US" dirty="0" err="1" smtClean="0"/>
              <a:t>a,b,c</a:t>
            </a:r>
            <a:r>
              <a:rPr lang="en-US" dirty="0" smtClean="0"/>
              <a:t>,(}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25908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FIRST(T) = {</a:t>
            </a:r>
            <a:r>
              <a:rPr lang="en-US" dirty="0" err="1" smtClean="0"/>
              <a:t>a,b,c</a:t>
            </a:r>
            <a:r>
              <a:rPr lang="en-US" dirty="0" smtClean="0"/>
              <a:t>,(}</a:t>
            </a:r>
          </a:p>
          <a:p>
            <a:r>
              <a:rPr lang="en-US" dirty="0" smtClean="0"/>
              <a:t>FIRST(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/>
              <a:t>) = </a:t>
            </a:r>
            <a:r>
              <a:rPr lang="el-GR" dirty="0" smtClean="0">
                <a:sym typeface="Wingdings"/>
              </a:rPr>
              <a:t>ε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962400" y="1625768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 Step: place $ in FOLLOW(S), S being the start symbol.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9489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FOLLOW(S) = FOLLOW(E) </a:t>
            </a:r>
          </a:p>
          <a:p>
            <a:r>
              <a:rPr lang="en-US" dirty="0" smtClean="0"/>
              <a:t>… can’t resolve yet.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6441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FOLLOW(E) = FIRST(“)”) U FOLLOW(S)</a:t>
            </a:r>
          </a:p>
          <a:p>
            <a:r>
              <a:rPr lang="en-US" dirty="0" smtClean="0"/>
              <a:t>FOLLOW(E) = { ) } U {$}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34290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6441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657600" y="1644134"/>
            <a:ext cx="51816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FOLLOW(T) = FIRST(E) U FOLLOW(T’)</a:t>
            </a:r>
          </a:p>
          <a:p>
            <a:r>
              <a:rPr lang="en-US" dirty="0" smtClean="0"/>
              <a:t>FOLLOW(T) = {+,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/>
              <a:t>} U FOLLOW(T’)</a:t>
            </a:r>
          </a:p>
          <a:p>
            <a:r>
              <a:rPr lang="en-US" dirty="0" smtClean="0"/>
              <a:t>FOLLOW(T) = {+} U FOLLOW(S) U FOLLOW(T’)</a:t>
            </a:r>
          </a:p>
          <a:p>
            <a:r>
              <a:rPr lang="en-US" dirty="0" smtClean="0"/>
              <a:t>FOLLOW(T) = {+} U {$} U FOLLOW(T’)</a:t>
            </a:r>
          </a:p>
          <a:p>
            <a:r>
              <a:rPr lang="en-US" dirty="0" smtClean="0"/>
              <a:t>FOLLOW(T) = {+,$} U FOLLOW(T’)</a:t>
            </a:r>
          </a:p>
          <a:p>
            <a:r>
              <a:rPr lang="en-US" dirty="0" smtClean="0"/>
              <a:t>… can’t resolve completely yet.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56746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419600" y="1644134"/>
            <a:ext cx="44196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FOLLOW(T’) = FOLLOW(T) </a:t>
            </a:r>
          </a:p>
          <a:p>
            <a:r>
              <a:rPr lang="en-US" dirty="0" smtClean="0"/>
              <a:t>FOLLOW(T’) = {+,$}</a:t>
            </a:r>
            <a:endParaRPr lang="en-US" dirty="0" smtClean="0"/>
          </a:p>
          <a:p>
            <a:r>
              <a:rPr lang="en-US" dirty="0" smtClean="0"/>
              <a:t>… can’t resolve completely yet.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26266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to compute FOLLOW </a:t>
            </a:r>
            <a:br>
              <a:rPr lang="en-US" dirty="0" smtClean="0"/>
            </a:br>
            <a:r>
              <a:rPr lang="en-US" sz="2400" dirty="0" smtClean="0"/>
              <a:t>(same rules, just another way to see them)</a:t>
            </a:r>
            <a:endParaRPr lang="en-U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32037"/>
            <a:ext cx="8534400" cy="4373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Place $ in FOLLOW(S), being S the start symbol.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there is a production </a:t>
            </a:r>
            <a:r>
              <a:rPr lang="en-US" dirty="0" smtClean="0"/>
              <a:t>X</a:t>
            </a:r>
            <a:r>
              <a:rPr lang="en-US" dirty="0" smtClean="0">
                <a:sym typeface="Wingdings"/>
              </a:rPr>
              <a:t>AB</a:t>
            </a:r>
          </a:p>
          <a:p>
            <a:pPr lvl="1"/>
            <a:r>
              <a:rPr lang="en-US" b="1" dirty="0" smtClean="0">
                <a:sym typeface="Wingdings"/>
              </a:rPr>
              <a:t>FOLLOW(B) = FOLLOW(X)</a:t>
            </a:r>
            <a:r>
              <a:rPr lang="en-US" dirty="0" smtClean="0">
                <a:sym typeface="Wingdings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there is a production </a:t>
            </a:r>
            <a:r>
              <a:rPr lang="en-US" dirty="0" smtClean="0"/>
              <a:t>X</a:t>
            </a:r>
            <a:r>
              <a:rPr lang="en-US" dirty="0" smtClean="0">
                <a:sym typeface="Wingdings"/>
              </a:rPr>
              <a:t>ABC</a:t>
            </a:r>
          </a:p>
          <a:p>
            <a:pPr lvl="1"/>
            <a:r>
              <a:rPr lang="en-US" b="1" dirty="0" smtClean="0">
                <a:sym typeface="Wingdings"/>
              </a:rPr>
              <a:t>FOLLOW(B) = FIRST(C)</a:t>
            </a:r>
            <a:r>
              <a:rPr lang="en-US" dirty="0" smtClean="0">
                <a:sym typeface="Wingdings"/>
              </a:rPr>
              <a:t>, if FIRST(C) doesn’t contain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.</a:t>
            </a:r>
          </a:p>
          <a:p>
            <a:pPr lvl="1"/>
            <a:r>
              <a:rPr lang="en-US" b="1" dirty="0" smtClean="0">
                <a:sym typeface="Wingdings"/>
              </a:rPr>
              <a:t>FOLLOW(B) = FIRST(C)-{</a:t>
            </a:r>
            <a:r>
              <a:rPr lang="el-GR" b="1" dirty="0" smtClean="0">
                <a:sym typeface="Wingdings"/>
              </a:rPr>
              <a:t>ε</a:t>
            </a:r>
            <a:r>
              <a:rPr lang="en-US" b="1" dirty="0" smtClean="0">
                <a:sym typeface="Wingdings"/>
              </a:rPr>
              <a:t>} U FOLLOW(X)</a:t>
            </a:r>
            <a:r>
              <a:rPr lang="en-US" dirty="0" smtClean="0">
                <a:sym typeface="Wingdings"/>
              </a:rPr>
              <a:t>, if FIRST(C) does contain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419600" y="1644134"/>
            <a:ext cx="44196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FOLLOW(F) = FIRST(T’) 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,(,</a:t>
            </a:r>
            <a:r>
              <a:rPr lang="el-GR" sz="1800" dirty="0" smtClean="0">
                <a:sym typeface="Wingdings"/>
              </a:rPr>
              <a:t>ε</a:t>
            </a:r>
            <a:r>
              <a:rPr lang="en-US" dirty="0" smtClean="0"/>
              <a:t>}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,(} U FOLLOW(T)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,(} U {+,$}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,(,+,$} </a:t>
            </a:r>
          </a:p>
          <a:p>
            <a:r>
              <a:rPr lang="en-US" dirty="0" smtClean="0"/>
              <a:t>… can’t resolve completely yet.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26266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038600" y="1644134"/>
            <a:ext cx="48006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FOLLOW(F’) = FOLLOW(F)  U </a:t>
            </a:r>
            <a:r>
              <a:rPr lang="en-US" dirty="0" smtClean="0"/>
              <a:t>FOLLOW(F’)</a:t>
            </a:r>
          </a:p>
          <a:p>
            <a:r>
              <a:rPr lang="en-US" dirty="0" smtClean="0"/>
              <a:t>FOLLOW(F’) = {</a:t>
            </a:r>
            <a:r>
              <a:rPr lang="en-US" dirty="0" err="1" smtClean="0"/>
              <a:t>a,b,c</a:t>
            </a:r>
            <a:r>
              <a:rPr lang="en-US" dirty="0" smtClean="0"/>
              <a:t>,(,+,$} U FOLLOW(F’)</a:t>
            </a:r>
          </a:p>
          <a:p>
            <a:r>
              <a:rPr lang="en-US" dirty="0" smtClean="0"/>
              <a:t> … can’t resolve yet.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32004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Flecha derecha"/>
          <p:cNvSpPr/>
          <p:nvPr/>
        </p:nvSpPr>
        <p:spPr>
          <a:xfrm>
            <a:off x="990600" y="28956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038600" y="1676400"/>
            <a:ext cx="48006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FOLLOW(P) = FIRST(F’)</a:t>
            </a:r>
          </a:p>
          <a:p>
            <a:r>
              <a:rPr lang="en-US" dirty="0" smtClean="0"/>
              <a:t>FOLLOW(P) = {*,</a:t>
            </a:r>
            <a:r>
              <a:rPr lang="el-GR" sz="1800" dirty="0" smtClean="0">
                <a:sym typeface="Wingdings"/>
              </a:rPr>
              <a:t> ε</a:t>
            </a:r>
            <a:r>
              <a:rPr lang="en-US" dirty="0" smtClean="0"/>
              <a:t>}</a:t>
            </a:r>
          </a:p>
          <a:p>
            <a:r>
              <a:rPr lang="en-US" dirty="0" smtClean="0"/>
              <a:t>FOLLOW(P) = {*} U FOLLOW(F)</a:t>
            </a:r>
          </a:p>
          <a:p>
            <a:r>
              <a:rPr lang="en-US" dirty="0" smtClean="0"/>
              <a:t>FOLLOW(P) = {*} U {</a:t>
            </a:r>
            <a:r>
              <a:rPr lang="en-US" dirty="0" err="1" smtClean="0"/>
              <a:t>a,b,c</a:t>
            </a:r>
            <a:r>
              <a:rPr lang="en-US" dirty="0" smtClean="0"/>
              <a:t>,(,+,$} </a:t>
            </a:r>
          </a:p>
          <a:p>
            <a:r>
              <a:rPr lang="en-US" dirty="0" smtClean="0"/>
              <a:t>FOLLOW(P) = {</a:t>
            </a:r>
            <a:r>
              <a:rPr lang="en-US" dirty="0" err="1" smtClean="0"/>
              <a:t>a,b,c</a:t>
            </a:r>
            <a:r>
              <a:rPr lang="en-US" dirty="0" smtClean="0"/>
              <a:t>,(,+,*,$} </a:t>
            </a:r>
          </a:p>
          <a:p>
            <a:r>
              <a:rPr lang="en-US" dirty="0" smtClean="0"/>
              <a:t> … can’t resolve yet.</a:t>
            </a:r>
          </a:p>
        </p:txBody>
      </p:sp>
      <p:sp>
        <p:nvSpPr>
          <p:cNvPr id="10" name="9 Flecha derecha"/>
          <p:cNvSpPr/>
          <p:nvPr/>
        </p:nvSpPr>
        <p:spPr>
          <a:xfrm>
            <a:off x="990600" y="28956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  <a:endParaRPr lang="en-US" dirty="0" smtClean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9489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FOLLOW(S) = FOLLOW(E)</a:t>
            </a:r>
          </a:p>
          <a:p>
            <a:r>
              <a:rPr lang="en-US" dirty="0" smtClean="0"/>
              <a:t>FOLLOW(S) = {),$}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  <a:endParaRPr lang="en-US" dirty="0" smtClean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6441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FOLLOW(E) = FOLLOW(S)</a:t>
            </a:r>
          </a:p>
          <a:p>
            <a:r>
              <a:rPr lang="en-US" dirty="0" smtClean="0"/>
              <a:t>FOLLOW(S) = {),$}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  <a:endParaRPr lang="en-US" dirty="0" smtClean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6441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505200" y="1644134"/>
            <a:ext cx="5334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FOLLOW(T) = FIRST(E) U FOLLOW(T’)</a:t>
            </a:r>
          </a:p>
          <a:p>
            <a:r>
              <a:rPr lang="en-US" dirty="0" smtClean="0"/>
              <a:t>FOLLOW(T) = {+,</a:t>
            </a:r>
            <a:r>
              <a:rPr lang="el-GR" dirty="0" smtClean="0">
                <a:sym typeface="Wingdings"/>
              </a:rPr>
              <a:t> ε</a:t>
            </a:r>
            <a:r>
              <a:rPr lang="en-US" dirty="0" smtClean="0"/>
              <a:t>} U {+,$}</a:t>
            </a:r>
          </a:p>
          <a:p>
            <a:r>
              <a:rPr lang="en-US" dirty="0" smtClean="0"/>
              <a:t>FOLLOW(T) = {+} U FOLLOW(S) U {+,$}</a:t>
            </a:r>
          </a:p>
          <a:p>
            <a:r>
              <a:rPr lang="en-US" dirty="0" smtClean="0"/>
              <a:t>FOLLOW(T) = {+} U {),$} U {+,$}</a:t>
            </a:r>
          </a:p>
          <a:p>
            <a:r>
              <a:rPr lang="en-US" dirty="0" smtClean="0"/>
              <a:t>FOLLOW(T) = {),+,$}</a:t>
            </a:r>
            <a:endParaRPr lang="en-US" dirty="0" smtClean="0"/>
          </a:p>
        </p:txBody>
      </p:sp>
      <p:sp>
        <p:nvSpPr>
          <p:cNvPr id="9" name="8 Flecha derecha"/>
          <p:cNvSpPr/>
          <p:nvPr/>
        </p:nvSpPr>
        <p:spPr>
          <a:xfrm>
            <a:off x="990600" y="25908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  <a:endParaRPr lang="en-US" dirty="0" smtClean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{),+,$}</a:t>
                      </a:r>
                      <a:endParaRPr lang="en-US" dirty="0" smtClean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505200" y="1644134"/>
            <a:ext cx="5334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FOLLOW(T’) = FOLLOW(T)</a:t>
            </a:r>
          </a:p>
          <a:p>
            <a:r>
              <a:rPr lang="en-US" dirty="0" smtClean="0"/>
              <a:t>FOLLOW(T’) = {),+,$}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2860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  <a:endParaRPr lang="en-US" dirty="0" smtClean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{),+,$}</a:t>
                      </a:r>
                      <a:endParaRPr lang="en-US" dirty="0" smtClean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505200" y="1644134"/>
            <a:ext cx="5334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FOLLOW(F)= FIRST(T’)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,(,</a:t>
            </a:r>
            <a:r>
              <a:rPr lang="el-GR" sz="1800" dirty="0" smtClean="0">
                <a:sym typeface="Wingdings"/>
              </a:rPr>
              <a:t>ε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,(} + FOLLOW(T)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,(} + {),+,$}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,(,),+,$}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2860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  <a:endParaRPr lang="en-US" dirty="0" smtClean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{),+,$}</a:t>
                      </a:r>
                      <a:endParaRPr lang="en-US" dirty="0" smtClean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505200" y="1644134"/>
            <a:ext cx="5334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FOLLOW(F’)= FOLLOW(F) U FOLLOW(F’)</a:t>
            </a:r>
          </a:p>
          <a:p>
            <a:r>
              <a:rPr lang="en-US" dirty="0" smtClean="0"/>
              <a:t>FOLLOW(F’)= {</a:t>
            </a:r>
            <a:r>
              <a:rPr lang="en-US" dirty="0" err="1" smtClean="0"/>
              <a:t>a,b,c</a:t>
            </a:r>
            <a:r>
              <a:rPr lang="en-US" dirty="0" smtClean="0"/>
              <a:t>,(,),+,$}</a:t>
            </a:r>
            <a:r>
              <a:rPr lang="en-US" dirty="0"/>
              <a:t> </a:t>
            </a:r>
            <a:r>
              <a:rPr lang="en-US" dirty="0" smtClean="0"/>
              <a:t>U </a:t>
            </a:r>
            <a:r>
              <a:rPr lang="en-US" dirty="0" smtClean="0"/>
              <a:t>{</a:t>
            </a:r>
            <a:r>
              <a:rPr lang="en-US" dirty="0" err="1" smtClean="0"/>
              <a:t>a,b,c</a:t>
            </a:r>
            <a:r>
              <a:rPr lang="en-US" dirty="0" smtClean="0"/>
              <a:t>,(,+,$} </a:t>
            </a:r>
          </a:p>
          <a:p>
            <a:r>
              <a:rPr lang="en-US" dirty="0" smtClean="0"/>
              <a:t>FOLLOW(F’)= {</a:t>
            </a:r>
            <a:r>
              <a:rPr lang="en-US" dirty="0" err="1" smtClean="0"/>
              <a:t>a,b,c</a:t>
            </a:r>
            <a:r>
              <a:rPr lang="en-US" dirty="0" smtClean="0"/>
              <a:t>,(,),+,$}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816662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Flecha derecha"/>
          <p:cNvSpPr/>
          <p:nvPr/>
        </p:nvSpPr>
        <p:spPr>
          <a:xfrm>
            <a:off x="990600" y="3121462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  <a:endParaRPr lang="en-US" dirty="0" smtClean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{),+,$}</a:t>
                      </a:r>
                      <a:endParaRPr lang="en-US" dirty="0" smtClean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,(,),+,*,$}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505200" y="1600200"/>
            <a:ext cx="5334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FOLLOW(P)= FIRST(F’)</a:t>
            </a:r>
          </a:p>
          <a:p>
            <a:r>
              <a:rPr lang="en-US" dirty="0" smtClean="0"/>
              <a:t>FOLLOW(P)={*,</a:t>
            </a:r>
            <a:r>
              <a:rPr lang="el-GR" sz="1800" dirty="0" smtClean="0">
                <a:sym typeface="Wingdings"/>
              </a:rPr>
              <a:t> ε</a:t>
            </a:r>
            <a:r>
              <a:rPr lang="en-US" dirty="0" smtClean="0"/>
              <a:t>}</a:t>
            </a:r>
          </a:p>
          <a:p>
            <a:r>
              <a:rPr lang="en-US" dirty="0" smtClean="0"/>
              <a:t>FOLLOW(P)={*} U FOLLOW(F)</a:t>
            </a:r>
          </a:p>
          <a:p>
            <a:r>
              <a:rPr lang="en-US" dirty="0" smtClean="0"/>
              <a:t>FOLLOW(P)={*} U {</a:t>
            </a:r>
            <a:r>
              <a:rPr lang="en-US" dirty="0" err="1" smtClean="0"/>
              <a:t>a,b,c</a:t>
            </a:r>
            <a:r>
              <a:rPr lang="en-US" dirty="0" smtClean="0"/>
              <a:t>,(,),+,$}</a:t>
            </a:r>
          </a:p>
          <a:p>
            <a:r>
              <a:rPr lang="en-US" dirty="0" smtClean="0"/>
              <a:t>FOLLOW(P)= {</a:t>
            </a:r>
            <a:r>
              <a:rPr lang="en-US" dirty="0" err="1" smtClean="0"/>
              <a:t>a,b,c</a:t>
            </a:r>
            <a:r>
              <a:rPr lang="en-US" dirty="0" smtClean="0"/>
              <a:t>,(,),+,*,$}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816662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the predictive parsing table for the following grammar:</a:t>
            </a:r>
          </a:p>
          <a:p>
            <a:pPr lvl="1"/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SS+ | SS* |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Fix grammar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the predictive parsing table for the following grammar:</a:t>
            </a:r>
          </a:p>
          <a:p>
            <a:pPr lvl="1"/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SS+ | SS* | a</a:t>
            </a:r>
          </a:p>
          <a:p>
            <a:r>
              <a:rPr lang="en-US" dirty="0" smtClean="0">
                <a:sym typeface="Wingdings"/>
              </a:rPr>
              <a:t>First, break the grammar into simpler rules:</a:t>
            </a:r>
          </a:p>
          <a:p>
            <a:pPr lvl="1"/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SS+</a:t>
            </a:r>
          </a:p>
          <a:p>
            <a:pPr lvl="1"/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SS*</a:t>
            </a:r>
          </a:p>
          <a:p>
            <a:pPr lvl="1"/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a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4114800" y="4114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Left Recursion</a:t>
            </a:r>
            <a:endParaRPr lang="en-US" dirty="0"/>
          </a:p>
        </p:txBody>
      </p:sp>
      <p:sp>
        <p:nvSpPr>
          <p:cNvPr id="5" name="4 Cerrar llave"/>
          <p:cNvSpPr/>
          <p:nvPr/>
        </p:nvSpPr>
        <p:spPr>
          <a:xfrm>
            <a:off x="2590800" y="3962400"/>
            <a:ext cx="152400" cy="9144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6 Conector recto de flecha"/>
          <p:cNvCxnSpPr>
            <a:stCxn id="5" idx="1"/>
            <a:endCxn id="4" idx="1"/>
          </p:cNvCxnSpPr>
          <p:nvPr/>
        </p:nvCxnSpPr>
        <p:spPr>
          <a:xfrm flipV="1">
            <a:off x="2743200" y="4299466"/>
            <a:ext cx="1371600" cy="1201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Fix grammar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Eliminate left recursion using this rule: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A</a:t>
            </a:r>
            <a:r>
              <a:rPr lang="el-GR" dirty="0" smtClean="0">
                <a:sym typeface="Wingdings"/>
              </a:rPr>
              <a:t>α</a:t>
            </a:r>
            <a:r>
              <a:rPr lang="en-US" dirty="0" smtClean="0">
                <a:sym typeface="Wingdings"/>
              </a:rPr>
              <a:t> | </a:t>
            </a:r>
            <a:r>
              <a:rPr lang="el-GR" dirty="0" smtClean="0">
                <a:sym typeface="Wingdings"/>
              </a:rPr>
              <a:t>β</a:t>
            </a:r>
            <a:r>
              <a:rPr lang="en-US" dirty="0" smtClean="0">
                <a:sym typeface="Wingdings"/>
              </a:rPr>
              <a:t>  </a:t>
            </a:r>
          </a:p>
          <a:p>
            <a:pPr lvl="1">
              <a:buNone/>
            </a:pPr>
            <a:r>
              <a:rPr lang="en-US" dirty="0" smtClean="0">
                <a:sym typeface="Wingdings"/>
              </a:rPr>
              <a:t>will be transformed into:</a:t>
            </a:r>
          </a:p>
          <a:p>
            <a:pPr lvl="1"/>
            <a:r>
              <a:rPr lang="en-US" dirty="0" smtClean="0">
                <a:sym typeface="Wingdings"/>
              </a:rPr>
              <a:t>A </a:t>
            </a:r>
            <a:r>
              <a:rPr lang="en-US" dirty="0" smtClean="0">
                <a:sym typeface="Wingdings"/>
              </a:rPr>
              <a:t> </a:t>
            </a:r>
            <a:r>
              <a:rPr lang="el-GR" dirty="0" smtClean="0">
                <a:sym typeface="Wingdings"/>
              </a:rPr>
              <a:t>β</a:t>
            </a:r>
            <a:r>
              <a:rPr lang="en-US" dirty="0" smtClean="0">
                <a:sym typeface="Wingdings"/>
              </a:rPr>
              <a:t>A’</a:t>
            </a:r>
          </a:p>
          <a:p>
            <a:pPr lvl="1"/>
            <a:r>
              <a:rPr lang="en-US" dirty="0" smtClean="0">
                <a:sym typeface="Wingdings"/>
              </a:rPr>
              <a:t>A’</a:t>
            </a:r>
            <a:r>
              <a:rPr lang="el-GR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l-GR" dirty="0" smtClean="0">
                <a:sym typeface="Wingdings"/>
              </a:rPr>
              <a:t>α</a:t>
            </a:r>
            <a:r>
              <a:rPr lang="en-US" dirty="0" smtClean="0">
                <a:sym typeface="Wingdings"/>
              </a:rPr>
              <a:t>A’ | </a:t>
            </a:r>
            <a:r>
              <a:rPr lang="el-GR" dirty="0" smtClean="0">
                <a:sym typeface="Wingdings"/>
              </a:rPr>
              <a:t>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Fix grammar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1676400" y="3188732"/>
            <a:ext cx="1905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SS+</a:t>
            </a:r>
          </a:p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SS*</a:t>
            </a:r>
          </a:p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a</a:t>
            </a:r>
            <a:endParaRPr lang="en-US" sz="2400" dirty="0"/>
          </a:p>
        </p:txBody>
      </p:sp>
      <p:sp>
        <p:nvSpPr>
          <p:cNvPr id="5" name="4 Rectángulo"/>
          <p:cNvSpPr/>
          <p:nvPr/>
        </p:nvSpPr>
        <p:spPr>
          <a:xfrm>
            <a:off x="4876800" y="3036332"/>
            <a:ext cx="3429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S+S’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S*S’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3733800" y="3188732"/>
            <a:ext cx="1143000" cy="1066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errar llave"/>
          <p:cNvSpPr/>
          <p:nvPr/>
        </p:nvSpPr>
        <p:spPr>
          <a:xfrm>
            <a:off x="6781800" y="3493532"/>
            <a:ext cx="304800" cy="6096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CuadroTexto"/>
          <p:cNvSpPr txBox="1"/>
          <p:nvPr/>
        </p:nvSpPr>
        <p:spPr>
          <a:xfrm>
            <a:off x="7239000" y="3613666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Ambiguous</a:t>
            </a:r>
            <a:endParaRPr lang="en-US" dirty="0"/>
          </a:p>
        </p:txBody>
      </p:sp>
      <p:cxnSp>
        <p:nvCxnSpPr>
          <p:cNvPr id="10" name="9 Conector recto de flecha"/>
          <p:cNvCxnSpPr>
            <a:stCxn id="7" idx="1"/>
            <a:endCxn id="8" idx="1"/>
          </p:cNvCxnSpPr>
          <p:nvPr/>
        </p:nvCxnSpPr>
        <p:spPr>
          <a:xfrm>
            <a:off x="7086600" y="3798332"/>
            <a:ext cx="152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429000" y="4282826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Eliminating left recursion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Fix grammar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particular ambiguity can be eliminated by left factoring.</a:t>
            </a:r>
          </a:p>
          <a:p>
            <a:pPr lvl="1"/>
            <a:r>
              <a:rPr lang="en-US" dirty="0" smtClean="0">
                <a:sym typeface="Wingdings"/>
              </a:rPr>
              <a:t>A</a:t>
            </a:r>
            <a:r>
              <a:rPr lang="el-GR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l-GR" dirty="0" smtClean="0">
                <a:sym typeface="Wingdings"/>
              </a:rPr>
              <a:t>α</a:t>
            </a:r>
            <a:r>
              <a:rPr lang="en-US" dirty="0" smtClean="0">
                <a:sym typeface="Wingdings"/>
              </a:rPr>
              <a:t>B | </a:t>
            </a:r>
            <a:r>
              <a:rPr lang="el-GR" dirty="0" smtClean="0">
                <a:sym typeface="Wingdings"/>
              </a:rPr>
              <a:t>α</a:t>
            </a:r>
            <a:r>
              <a:rPr lang="en-US" dirty="0" smtClean="0">
                <a:sym typeface="Wingdings"/>
              </a:rPr>
              <a:t>C</a:t>
            </a:r>
          </a:p>
          <a:p>
            <a:pPr lvl="1">
              <a:buNone/>
            </a:pPr>
            <a:r>
              <a:rPr lang="en-US" dirty="0" smtClean="0">
                <a:sym typeface="Wingdings"/>
              </a:rPr>
              <a:t>can be transformed into: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A</a:t>
            </a:r>
            <a:r>
              <a:rPr lang="el-GR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l-GR" dirty="0" smtClean="0">
                <a:sym typeface="Wingdings"/>
              </a:rPr>
              <a:t>α</a:t>
            </a:r>
            <a:r>
              <a:rPr lang="en-US" dirty="0" smtClean="0">
                <a:sym typeface="Wingdings"/>
              </a:rPr>
              <a:t>A’</a:t>
            </a:r>
          </a:p>
          <a:p>
            <a:pPr lvl="1"/>
            <a:r>
              <a:rPr lang="en-US" dirty="0" smtClean="0"/>
              <a:t>A’</a:t>
            </a:r>
            <a:r>
              <a:rPr lang="en-US" dirty="0" smtClean="0">
                <a:sym typeface="Wingdings"/>
              </a:rPr>
              <a:t> B</a:t>
            </a:r>
          </a:p>
          <a:p>
            <a:pPr lvl="1"/>
            <a:r>
              <a:rPr lang="en-US" dirty="0" smtClean="0"/>
              <a:t>A’</a:t>
            </a:r>
            <a:r>
              <a:rPr lang="en-US" dirty="0" smtClean="0">
                <a:sym typeface="Wingdings"/>
              </a:rPr>
              <a:t> C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3840</Words>
  <Application>Microsoft Office PowerPoint</Application>
  <PresentationFormat>Presentación en pantalla (4:3)</PresentationFormat>
  <Paragraphs>1265</Paragraphs>
  <Slides>49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49</vt:i4>
      </vt:variant>
    </vt:vector>
  </HeadingPairs>
  <TitlesOfParts>
    <vt:vector size="57" baseType="lpstr">
      <vt:lpstr>Calibri</vt:lpstr>
      <vt:lpstr>ＭＳ Ｐゴシック</vt:lpstr>
      <vt:lpstr>Arial</vt:lpstr>
      <vt:lpstr>Gotham-Black</vt:lpstr>
      <vt:lpstr>Gotham XNarrow Book Italic</vt:lpstr>
      <vt:lpstr>Gotham-Bold</vt:lpstr>
      <vt:lpstr>Gotham-Book</vt:lpstr>
      <vt:lpstr>Office Theme</vt:lpstr>
      <vt:lpstr>Predictive Parsing Tables</vt:lpstr>
      <vt:lpstr>Rules to compute FIRST</vt:lpstr>
      <vt:lpstr>Rules to compute FOLLOW</vt:lpstr>
      <vt:lpstr>Rules to compute FOLLOW  (same rules, just another way to see them)</vt:lpstr>
      <vt:lpstr>Example 1</vt:lpstr>
      <vt:lpstr>Example 1: Fix grammar</vt:lpstr>
      <vt:lpstr>Example 1: Fix grammar</vt:lpstr>
      <vt:lpstr>Example 1: Fix grammar</vt:lpstr>
      <vt:lpstr>Example 1: Fix grammar</vt:lpstr>
      <vt:lpstr>Example 1: Fix grammar</vt:lpstr>
      <vt:lpstr>Example 1: First</vt:lpstr>
      <vt:lpstr>Example 1: First</vt:lpstr>
      <vt:lpstr>Example 1: First</vt:lpstr>
      <vt:lpstr>Example 1: First</vt:lpstr>
      <vt:lpstr>Example 1: First</vt:lpstr>
      <vt:lpstr>Example 1: Follow</vt:lpstr>
      <vt:lpstr>Example 1: Follow</vt:lpstr>
      <vt:lpstr>Example 1: Follow</vt:lpstr>
      <vt:lpstr>Example 1: Follow</vt:lpstr>
      <vt:lpstr>Example 1: Follow</vt:lpstr>
      <vt:lpstr>Example 1: Parsing table</vt:lpstr>
      <vt:lpstr>Example 1: Parsing table</vt:lpstr>
      <vt:lpstr>Example 1: Parsing table</vt:lpstr>
      <vt:lpstr>Example 1: Parsing table</vt:lpstr>
      <vt:lpstr>Example 1: Parsing table</vt:lpstr>
      <vt:lpstr>Example 2</vt:lpstr>
      <vt:lpstr>Example 2: First</vt:lpstr>
      <vt:lpstr>Example 2: First</vt:lpstr>
      <vt:lpstr>Example 2: First</vt:lpstr>
      <vt:lpstr>Example 2: First</vt:lpstr>
      <vt:lpstr>Example 2: First</vt:lpstr>
      <vt:lpstr>Example 2: First</vt:lpstr>
      <vt:lpstr>Example 2: First</vt:lpstr>
      <vt:lpstr>Example 2: First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Haar</dc:creator>
  <cp:lastModifiedBy>Edward Aymerich</cp:lastModifiedBy>
  <cp:revision>49</cp:revision>
  <cp:lastPrinted>2009-05-20T17:13:00Z</cp:lastPrinted>
  <dcterms:created xsi:type="dcterms:W3CDTF">2010-03-30T20:16:01Z</dcterms:created>
  <dcterms:modified xsi:type="dcterms:W3CDTF">2013-11-18T20:40:24Z</dcterms:modified>
</cp:coreProperties>
</file>